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4" r:id="rId2"/>
    <p:sldId id="286" r:id="rId3"/>
    <p:sldId id="261" r:id="rId4"/>
    <p:sldId id="292" r:id="rId5"/>
    <p:sldId id="278" r:id="rId6"/>
    <p:sldId id="293" r:id="rId7"/>
    <p:sldId id="294" r:id="rId8"/>
    <p:sldId id="296" r:id="rId9"/>
    <p:sldId id="297" r:id="rId10"/>
    <p:sldId id="273" r:id="rId11"/>
    <p:sldId id="275" r:id="rId12"/>
    <p:sldId id="269" r:id="rId13"/>
    <p:sldId id="276" r:id="rId14"/>
    <p:sldId id="263" r:id="rId15"/>
    <p:sldId id="290" r:id="rId16"/>
    <p:sldId id="270" r:id="rId17"/>
    <p:sldId id="265" r:id="rId18"/>
    <p:sldId id="277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20A01-C751-6C41-8A6E-764E15F47715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FE986-2A7C-D14D-BDE5-17CFC9BD8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59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A8125-5C30-C444-8361-C353CEC4EDCA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E960-7D95-6646-BDB6-202161E08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39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542EC-59A2-9D41-901D-4D2555925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12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71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8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67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6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1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4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3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87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8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0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90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03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E960-7D95-6646-BDB6-202161E08F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331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0" y="6344700"/>
            <a:ext cx="1331935" cy="412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61" y="6361202"/>
            <a:ext cx="1375613" cy="35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56" y="6361202"/>
            <a:ext cx="377715" cy="3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9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0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8507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  <a:lvl2pPr>
              <a:defRPr>
                <a:solidFill>
                  <a:srgbClr val="666666"/>
                </a:solidFill>
              </a:defRPr>
            </a:lvl2pPr>
            <a:lvl3pPr>
              <a:defRPr>
                <a:solidFill>
                  <a:srgbClr val="666666"/>
                </a:solidFill>
              </a:defRPr>
            </a:lvl3pPr>
            <a:lvl4pPr>
              <a:defRPr>
                <a:solidFill>
                  <a:srgbClr val="666666"/>
                </a:solidFill>
              </a:defRPr>
            </a:lvl4pPr>
            <a:lvl5pPr>
              <a:defRPr>
                <a:solidFill>
                  <a:srgbClr val="666666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9" name="Picture 8" descr="3312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90" y="6344700"/>
            <a:ext cx="1331935" cy="4128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61" y="6361202"/>
            <a:ext cx="1375613" cy="3590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56" y="6361202"/>
            <a:ext cx="377715" cy="3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85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2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5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46414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50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9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9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73052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2438402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3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7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BDF2-B328-7441-AEA8-132DBA381057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5" y="6356352"/>
            <a:ext cx="28479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8722-999F-3C4D-8B29-09B46507E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6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2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02CBB6E-FBCD-4D43-A972-8D1C9B3D11B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053EC6-74A5-7B42-886C-1AB686069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4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b="1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57" y="1621460"/>
            <a:ext cx="8353486" cy="601464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4200" b="1" dirty="0">
                <a:latin typeface="Palatino Linotype"/>
                <a:cs typeface="Palatino Linotype"/>
              </a:rPr>
              <a:t>ARCHITECTURE-ADAPTIVE</a:t>
            </a:r>
            <a:br>
              <a:rPr lang="en-US" sz="4200" b="1" dirty="0">
                <a:latin typeface="Palatino Linotype"/>
                <a:cs typeface="Palatino Linotype"/>
              </a:rPr>
            </a:br>
            <a:r>
              <a:rPr lang="en-US" sz="4200" b="1" dirty="0">
                <a:latin typeface="Palatino Linotype"/>
                <a:cs typeface="Palatino Linotype"/>
              </a:rPr>
              <a:t>CODE VARIANT TUNING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57" y="2956238"/>
            <a:ext cx="8353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Saurav </a:t>
            </a:r>
            <a:r>
              <a:rPr lang="en-US" sz="2000" dirty="0" err="1"/>
              <a:t>Muralidharan</a:t>
            </a:r>
            <a:endParaRPr lang="en-US" sz="2000" dirty="0"/>
          </a:p>
          <a:p>
            <a:r>
              <a:rPr lang="en-US" sz="2000" dirty="0" err="1"/>
              <a:t>Amit</a:t>
            </a:r>
            <a:r>
              <a:rPr lang="en-US" sz="2000" dirty="0"/>
              <a:t> Roy</a:t>
            </a:r>
          </a:p>
          <a:p>
            <a:r>
              <a:rPr lang="en-US" sz="2000" dirty="0"/>
              <a:t>Mary Hall</a:t>
            </a:r>
          </a:p>
          <a:p>
            <a:r>
              <a:rPr lang="en-US" sz="2000" dirty="0"/>
              <a:t>Michael </a:t>
            </a:r>
            <a:r>
              <a:rPr lang="en-US" sz="2000" dirty="0" smtClean="0"/>
              <a:t>Garland*</a:t>
            </a:r>
            <a:endParaRPr lang="en-US" sz="2000" dirty="0"/>
          </a:p>
          <a:p>
            <a:r>
              <a:rPr lang="en-US" sz="2000" dirty="0" err="1"/>
              <a:t>Piyush</a:t>
            </a:r>
            <a:r>
              <a:rPr lang="en-US" sz="2000" dirty="0"/>
              <a:t> </a:t>
            </a:r>
            <a:r>
              <a:rPr lang="en-US" sz="2000" dirty="0" smtClean="0"/>
              <a:t>Rai**</a:t>
            </a:r>
          </a:p>
          <a:p>
            <a:endParaRPr lang="en-US" sz="2000" dirty="0"/>
          </a:p>
          <a:p>
            <a:r>
              <a:rPr lang="en-US" sz="2000" i="1" dirty="0" smtClean="0"/>
              <a:t>University of Utah, *NVIDIA Research, and **IIT Kanpur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0326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Six NVIDIA GPUs used:</a:t>
            </a: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Fermi generation:</a:t>
            </a:r>
            <a:r>
              <a:rPr lang="en-US" sz="2000" dirty="0" smtClean="0">
                <a:solidFill>
                  <a:srgbClr val="000000"/>
                </a:solidFill>
              </a:rPr>
              <a:t> GeForce GTX 480, Tesla C2075</a:t>
            </a:r>
          </a:p>
          <a:p>
            <a:pPr lvl="1"/>
            <a:r>
              <a:rPr lang="en-US" sz="2000" b="1" dirty="0" err="1" smtClean="0">
                <a:solidFill>
                  <a:schemeClr val="tx2"/>
                </a:solidFill>
              </a:rPr>
              <a:t>Kepler</a:t>
            </a:r>
            <a:r>
              <a:rPr lang="en-US" sz="2000" b="1" dirty="0" smtClean="0">
                <a:solidFill>
                  <a:schemeClr val="tx2"/>
                </a:solidFill>
              </a:rPr>
              <a:t> generation:</a:t>
            </a:r>
            <a:r>
              <a:rPr lang="en-US" sz="2000" dirty="0" smtClean="0">
                <a:solidFill>
                  <a:srgbClr val="000000"/>
                </a:solidFill>
              </a:rPr>
              <a:t> GeForce GTX 770, Tesla K20c</a:t>
            </a:r>
          </a:p>
          <a:p>
            <a:pPr lvl="1"/>
            <a:r>
              <a:rPr lang="en-US" sz="2000" b="1" dirty="0" smtClean="0">
                <a:solidFill>
                  <a:schemeClr val="tx2"/>
                </a:solidFill>
              </a:rPr>
              <a:t>Maxwell generation:</a:t>
            </a:r>
            <a:r>
              <a:rPr lang="en-US" sz="2000" dirty="0" smtClean="0">
                <a:solidFill>
                  <a:srgbClr val="000000"/>
                </a:solidFill>
              </a:rPr>
              <a:t> GeForce 750 Ti, GeForce GTX 980</a:t>
            </a: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CPU: Intel Core i7-4770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CUDA Toolkit 6.5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Profiling metrics normalized </a:t>
            </a:r>
            <a:r>
              <a:rPr lang="en-US" dirty="0" err="1" smtClean="0">
                <a:solidFill>
                  <a:srgbClr val="000000"/>
                </a:solidFill>
              </a:rPr>
              <a:t>w.r.t</a:t>
            </a:r>
            <a:r>
              <a:rPr lang="en-US" dirty="0" smtClean="0">
                <a:solidFill>
                  <a:srgbClr val="000000"/>
                </a:solidFill>
              </a:rPr>
              <a:t>. total issued instructions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Training and test inputs taken from standard sets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Training and test sets are distinct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Test </a:t>
            </a:r>
            <a:r>
              <a:rPr lang="en-US" sz="2400" dirty="0">
                <a:solidFill>
                  <a:srgbClr val="000000"/>
                </a:solidFill>
              </a:rPr>
              <a:t>set much larger than training set to test generalization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739" y="5619800"/>
            <a:ext cx="8368771" cy="535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666666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666666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rgbClr val="666666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666666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0000"/>
                </a:solidFill>
              </a:rPr>
              <a:t>Input features specific to each benchmark; details in paper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42496"/>
              </p:ext>
            </p:extLst>
          </p:nvPr>
        </p:nvGraphicFramePr>
        <p:xfrm>
          <a:off x="1236579" y="1433898"/>
          <a:ext cx="6670842" cy="392241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35421"/>
                <a:gridCol w="3335421"/>
              </a:tblGrid>
              <a:tr h="31573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Benchmark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Variants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65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Histogram (CUB)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(Sort, Global-Atomic, Shared-Atomic) Variants,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(Even-Share, Dynamic) Grid Mappings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SpMV</a:t>
                      </a:r>
                      <a:r>
                        <a:rPr lang="en-US" sz="1600" dirty="0" smtClean="0"/>
                        <a:t> (CUSP)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CSR Scalar,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CSR Vector, ELL,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DIA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GPU Sort</a:t>
                      </a:r>
                      <a:r>
                        <a:rPr lang="en-US" sz="1600" baseline="0" dirty="0" smtClean="0"/>
                        <a:t> (CUB, </a:t>
                      </a:r>
                      <a:r>
                        <a:rPr lang="en-US" sz="1600" baseline="0" dirty="0" err="1" smtClean="0"/>
                        <a:t>ModernGPU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Merge, Locality, Radix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92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BFS (Back40Computing)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E-C (Fused/Iterative),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C-E (Fused/Iterative),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2-Phase (Fused/Iterative)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4988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Pre-Conditioner+Solver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(CULA)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(CG, </a:t>
                      </a:r>
                      <a:r>
                        <a:rPr lang="en-US" sz="1600" dirty="0" err="1" smtClean="0"/>
                        <a:t>BiCGStab</a:t>
                      </a:r>
                      <a:r>
                        <a:rPr lang="en-US" sz="1600" dirty="0" smtClean="0"/>
                        <a:t>) Solvers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(Jacobi, Blocked Jacobi, </a:t>
                      </a:r>
                      <a:r>
                        <a:rPr lang="en-US" sz="1600" dirty="0" err="1" smtClean="0"/>
                        <a:t>FAInv</a:t>
                      </a:r>
                      <a:r>
                        <a:rPr lang="en-US" sz="1600" dirty="0" smtClean="0"/>
                        <a:t>) Pre-conditioners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Transpose (Catanzaro</a:t>
                      </a:r>
                      <a:r>
                        <a:rPr lang="en-US" sz="1600" baseline="0" dirty="0" smtClean="0"/>
                        <a:t> et al.)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R2C, C2R,</a:t>
                      </a:r>
                      <a:r>
                        <a:rPr lang="en-US" sz="1600" baseline="0" dirty="0" smtClean="0"/>
                        <a:t> Skinny R2C/C2R</a:t>
                      </a: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1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Sensitivity</a:t>
            </a:r>
            <a:endParaRPr lang="en-US" dirty="0"/>
          </a:p>
        </p:txBody>
      </p:sp>
      <p:pic>
        <p:nvPicPr>
          <p:cNvPr id="6" name="Picture 5" descr="arch_se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6" y="1142246"/>
            <a:ext cx="7404194" cy="23917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876" y="1143315"/>
            <a:ext cx="7404194" cy="2379853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en_sen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76" y="3516001"/>
            <a:ext cx="7404194" cy="260507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876" y="3521332"/>
            <a:ext cx="7404194" cy="2605072"/>
          </a:xfrm>
          <a:prstGeom prst="rect">
            <a:avLst/>
          </a:prstGeom>
          <a:noFill/>
          <a:ln w="3175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682" y="4426830"/>
            <a:ext cx="4920081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Same generation does not always exhibit similar performance characteristics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41682" y="1908438"/>
            <a:ext cx="4920081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Computations exhibit varying degrees of architecture sensitivity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9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Performance</a:t>
            </a:r>
            <a:endParaRPr lang="en-US" dirty="0"/>
          </a:p>
        </p:txBody>
      </p:sp>
      <p:pic>
        <p:nvPicPr>
          <p:cNvPr id="4" name="Picture 3" descr="p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1" y="1215907"/>
            <a:ext cx="8854678" cy="23721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660" y="1215907"/>
            <a:ext cx="8854679" cy="2430897"/>
          </a:xfrm>
          <a:prstGeom prst="rect">
            <a:avLst/>
          </a:prstGeom>
          <a:noFill/>
          <a:ln w="3175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2" y="3656041"/>
            <a:ext cx="8854678" cy="2449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660" y="3646804"/>
            <a:ext cx="8854679" cy="2480995"/>
          </a:xfrm>
          <a:prstGeom prst="rect">
            <a:avLst/>
          </a:prstGeom>
          <a:noFill/>
          <a:ln w="3175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55333" y="3376694"/>
            <a:ext cx="4920081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Comparable performance to fixed-architecture tuning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2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507"/>
            <a:ext cx="8229600" cy="11185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Restricted Source Architectures</a:t>
            </a:r>
            <a:endParaRPr lang="en-US" dirty="0"/>
          </a:p>
        </p:txBody>
      </p:sp>
      <p:pic>
        <p:nvPicPr>
          <p:cNvPr id="6" name="Content Placeholder 5" descr="restricted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152" b="-23152"/>
          <a:stretch>
            <a:fillRect/>
          </a:stretch>
        </p:blipFill>
        <p:spPr>
          <a:xfrm>
            <a:off x="201782" y="1101661"/>
            <a:ext cx="8766048" cy="5554549"/>
          </a:xfrm>
        </p:spPr>
      </p:pic>
      <p:sp>
        <p:nvSpPr>
          <p:cNvPr id="3" name="Rectangle 2"/>
          <p:cNvSpPr/>
          <p:nvPr/>
        </p:nvSpPr>
        <p:spPr>
          <a:xfrm>
            <a:off x="201782" y="2003795"/>
            <a:ext cx="8766048" cy="3883817"/>
          </a:xfrm>
          <a:prstGeom prst="rect">
            <a:avLst/>
          </a:prstGeom>
          <a:noFill/>
          <a:ln w="3175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333" y="3376694"/>
            <a:ext cx="4920081" cy="70788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Device feature selection makes the approach more robust with less training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204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4156"/>
            <a:ext cx="8229600" cy="1118507"/>
          </a:xfrm>
        </p:spPr>
        <p:txBody>
          <a:bodyPr/>
          <a:lstStyle/>
          <a:p>
            <a:r>
              <a:rPr lang="en-US" dirty="0" smtClean="0"/>
              <a:t>Device Feature Selection Overhead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8328"/>
              </p:ext>
            </p:extLst>
          </p:nvPr>
        </p:nvGraphicFramePr>
        <p:xfrm>
          <a:off x="2383143" y="1991798"/>
          <a:ext cx="4377714" cy="266821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459238"/>
                <a:gridCol w="1459238"/>
                <a:gridCol w="1459238"/>
              </a:tblGrid>
              <a:tr h="31573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P-DFS (sec)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CV-DFS (sec)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0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Histogram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100.50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330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SpMV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3.36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12.42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GPU Sort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56.61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BFS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3.89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30.27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7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Solver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4.59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36.80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519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Transpose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4.26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1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48.24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6725" y="4943559"/>
            <a:ext cx="4920081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Much faster than re-training!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8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2"/>
                </a:solidFill>
              </a:rPr>
              <a:t>Learning from performance counters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Cavazos et al., </a:t>
            </a:r>
            <a:r>
              <a:rPr lang="en-US" sz="2000" dirty="0" err="1" smtClean="0">
                <a:solidFill>
                  <a:srgbClr val="000000"/>
                </a:solidFill>
              </a:rPr>
              <a:t>Parello</a:t>
            </a:r>
            <a:r>
              <a:rPr lang="en-US" sz="2000" dirty="0" smtClean="0">
                <a:solidFill>
                  <a:srgbClr val="000000"/>
                </a:solidFill>
              </a:rPr>
              <a:t> et al.</a:t>
            </a:r>
          </a:p>
          <a:p>
            <a:endParaRPr lang="en-US" sz="2200" i="1" dirty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Input-</a:t>
            </a:r>
            <a:r>
              <a:rPr lang="en-US" i="1" dirty="0" err="1" smtClean="0">
                <a:solidFill>
                  <a:schemeClr val="tx2"/>
                </a:solidFill>
              </a:rPr>
              <a:t>adaptivity</a:t>
            </a:r>
            <a:r>
              <a:rPr lang="en-US" i="1" dirty="0" smtClean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000" dirty="0" err="1" smtClean="0">
                <a:solidFill>
                  <a:srgbClr val="000000"/>
                </a:solidFill>
              </a:rPr>
              <a:t>PetaBricks</a:t>
            </a:r>
            <a:r>
              <a:rPr lang="en-US" sz="2000" dirty="0" smtClean="0">
                <a:solidFill>
                  <a:srgbClr val="000000"/>
                </a:solidFill>
              </a:rPr>
              <a:t>, Nitro, Ding et al. G-ADAPT</a:t>
            </a:r>
          </a:p>
          <a:p>
            <a:endParaRPr lang="en-US" sz="2200" i="1" dirty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Cross-architecture tuning: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Magni</a:t>
            </a:r>
            <a:r>
              <a:rPr lang="en-US" dirty="0" smtClean="0">
                <a:solidFill>
                  <a:srgbClr val="000000"/>
                </a:solidFill>
              </a:rPr>
              <a:t> et al.</a:t>
            </a:r>
          </a:p>
          <a:p>
            <a:endParaRPr lang="en-US" sz="2200" i="1" dirty="0" smtClean="0">
              <a:solidFill>
                <a:srgbClr val="000000"/>
              </a:solidFill>
            </a:endParaRPr>
          </a:p>
          <a:p>
            <a:r>
              <a:rPr lang="en-US" i="1" dirty="0" smtClean="0">
                <a:solidFill>
                  <a:schemeClr val="tx2"/>
                </a:solidFill>
              </a:rPr>
              <a:t>Parameter tuning systems: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sz="2000" dirty="0" smtClean="0">
                <a:solidFill>
                  <a:srgbClr val="000000"/>
                </a:solidFill>
              </a:rPr>
              <a:t>Active </a:t>
            </a:r>
            <a:r>
              <a:rPr lang="en-US" sz="2000" dirty="0">
                <a:solidFill>
                  <a:srgbClr val="000000"/>
                </a:solidFill>
              </a:rPr>
              <a:t>Harmony, </a:t>
            </a:r>
            <a:r>
              <a:rPr lang="en-US" sz="2000" dirty="0" err="1" smtClean="0">
                <a:solidFill>
                  <a:srgbClr val="000000"/>
                </a:solidFill>
              </a:rPr>
              <a:t>Orio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OpenTuner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etc.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chemeClr val="tx2"/>
                </a:solidFill>
              </a:rPr>
              <a:t>Domain</a:t>
            </a:r>
            <a:r>
              <a:rPr lang="en-US" i="1" dirty="0" smtClean="0">
                <a:solidFill>
                  <a:schemeClr val="tx2"/>
                </a:solidFill>
              </a:rPr>
              <a:t>-</a:t>
            </a:r>
            <a:r>
              <a:rPr lang="en-US" i="1" dirty="0">
                <a:solidFill>
                  <a:schemeClr val="tx2"/>
                </a:solidFill>
              </a:rPr>
              <a:t>s</a:t>
            </a:r>
            <a:r>
              <a:rPr lang="en-US" i="1" dirty="0" smtClean="0">
                <a:solidFill>
                  <a:schemeClr val="tx2"/>
                </a:solidFill>
              </a:rPr>
              <a:t>pecific </a:t>
            </a:r>
            <a:r>
              <a:rPr lang="en-US" i="1" dirty="0" err="1" smtClean="0">
                <a:solidFill>
                  <a:schemeClr val="tx2"/>
                </a:solidFill>
              </a:rPr>
              <a:t>autotuners</a:t>
            </a:r>
            <a:r>
              <a:rPr lang="en-US" i="1" dirty="0">
                <a:solidFill>
                  <a:schemeClr val="tx2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OSKI, SPIRAL, etc.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18507"/>
          </a:xfrm>
        </p:spPr>
        <p:txBody>
          <a:bodyPr/>
          <a:lstStyle/>
          <a:p>
            <a:r>
              <a:rPr lang="en-US" sz="4800" dirty="0" smtClean="0"/>
              <a:t>Conclusions &amp; Future Work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9"/>
            <a:ext cx="8229600" cy="43583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Novel approach to cross-architecture </a:t>
            </a:r>
            <a:r>
              <a:rPr lang="en-US" dirty="0" err="1" smtClean="0">
                <a:solidFill>
                  <a:srgbClr val="000000"/>
                </a:solidFill>
              </a:rPr>
              <a:t>autotuning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Comparable results to fixed-architecture tuning for 6 benchmarks on 6 NVIDIA GPUs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Future work: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Learn on one set of resources and adapt to a different set</a:t>
            </a:r>
            <a:endParaRPr lang="en-US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Tuning across architecture classes such as CPUs and GPUs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5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737"/>
            <a:ext cx="8229600" cy="1118507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542"/>
            <a:ext cx="8229600" cy="46672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Some computations may have multiple implementations, or </a:t>
            </a:r>
            <a:r>
              <a:rPr lang="en-US" b="1" dirty="0" smtClean="0">
                <a:solidFill>
                  <a:schemeClr val="tx2"/>
                </a:solidFill>
              </a:rPr>
              <a:t>code variants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E.g., different algorithms, data representations, parallelization strategies, etc.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Performance may depend on </a:t>
            </a:r>
            <a:r>
              <a:rPr lang="en-US" sz="2000" i="1" dirty="0" smtClean="0">
                <a:solidFill>
                  <a:srgbClr val="2F5897"/>
                </a:solidFill>
              </a:rPr>
              <a:t>execution context</a:t>
            </a:r>
            <a:r>
              <a:rPr lang="en-US" sz="2000" dirty="0" smtClean="0">
                <a:solidFill>
                  <a:schemeClr val="tx1"/>
                </a:solidFill>
              </a:rPr>
              <a:t> (input and architecture characteristics)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Current autotuning systems can handle </a:t>
            </a:r>
            <a:r>
              <a:rPr lang="en-US" b="1" dirty="0" smtClean="0">
                <a:solidFill>
                  <a:schemeClr val="tx2"/>
                </a:solidFill>
              </a:rPr>
              <a:t>input-sensitivity</a:t>
            </a:r>
          </a:p>
          <a:p>
            <a:endParaRPr lang="en-US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What about </a:t>
            </a:r>
            <a:r>
              <a:rPr lang="en-US" b="1" dirty="0" smtClean="0">
                <a:solidFill>
                  <a:schemeClr val="tx2"/>
                </a:solidFill>
              </a:rPr>
              <a:t>architecture sensitivity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cxnSp>
        <p:nvCxnSpPr>
          <p:cNvPr id="4" name="Straight Arrow Connector 3"/>
          <p:cNvCxnSpPr>
            <a:stCxn id="6" idx="3"/>
            <a:endCxn id="13" idx="1"/>
          </p:cNvCxnSpPr>
          <p:nvPr/>
        </p:nvCxnSpPr>
        <p:spPr>
          <a:xfrm flipV="1">
            <a:off x="2615753" y="4725156"/>
            <a:ext cx="1552674" cy="3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5685" y="4443254"/>
            <a:ext cx="23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Exhaustive Search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55580" y="4438267"/>
            <a:ext cx="23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Learning</a:t>
            </a:r>
            <a:endParaRPr lang="en-US" sz="1200" dirty="0"/>
          </a:p>
        </p:txBody>
      </p:sp>
      <p:cxnSp>
        <p:nvCxnSpPr>
          <p:cNvPr id="25" name="Straight Arrow Connector 24"/>
          <p:cNvCxnSpPr>
            <a:stCxn id="13" idx="3"/>
            <a:endCxn id="28" idx="1"/>
          </p:cNvCxnSpPr>
          <p:nvPr/>
        </p:nvCxnSpPr>
        <p:spPr>
          <a:xfrm flipV="1">
            <a:off x="5721113" y="4722119"/>
            <a:ext cx="1199751" cy="303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920864" y="4552842"/>
            <a:ext cx="128096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Model</a:t>
            </a:r>
            <a:endParaRPr lang="en-US" sz="16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7051" y="4073724"/>
            <a:ext cx="2385786" cy="1037265"/>
            <a:chOff x="847051" y="3890724"/>
            <a:chExt cx="2385786" cy="1037265"/>
          </a:xfrm>
        </p:grpSpPr>
        <p:grpSp>
          <p:nvGrpSpPr>
            <p:cNvPr id="5" name="Group 4"/>
            <p:cNvGrpSpPr/>
            <p:nvPr/>
          </p:nvGrpSpPr>
          <p:grpSpPr>
            <a:xfrm>
              <a:off x="847051" y="3890724"/>
              <a:ext cx="2385786" cy="1037265"/>
              <a:chOff x="1529973" y="2997586"/>
              <a:chExt cx="2385786" cy="103726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639055" y="3269232"/>
                <a:ext cx="1659620" cy="76561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9973" y="2997586"/>
                <a:ext cx="2385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Training Inputs</a:t>
                </a:r>
                <a:endParaRPr lang="en-US" sz="1200" dirty="0"/>
              </a:p>
            </p:txBody>
          </p:sp>
        </p:grpSp>
        <p:pic>
          <p:nvPicPr>
            <p:cNvPr id="7" name="Picture 6" descr="Mona_Lisa,_by_Leonardo_da_Vinci,_from_C2RMF_retouched_detail_grayscal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81" y="4268280"/>
              <a:ext cx="566799" cy="566799"/>
            </a:xfrm>
            <a:prstGeom prst="rect">
              <a:avLst/>
            </a:prstGeom>
          </p:spPr>
        </p:pic>
        <p:pic>
          <p:nvPicPr>
            <p:cNvPr id="8" name="Picture 7" descr="g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483" y="4268280"/>
              <a:ext cx="562775" cy="562775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069636" y="4003954"/>
            <a:ext cx="2385786" cy="1165166"/>
            <a:chOff x="4069636" y="3820954"/>
            <a:chExt cx="2385786" cy="1165166"/>
          </a:xfrm>
        </p:grpSpPr>
        <p:grpSp>
          <p:nvGrpSpPr>
            <p:cNvPr id="12" name="Group 11"/>
            <p:cNvGrpSpPr/>
            <p:nvPr/>
          </p:nvGrpSpPr>
          <p:grpSpPr>
            <a:xfrm>
              <a:off x="4069636" y="3820954"/>
              <a:ext cx="2385786" cy="1165166"/>
              <a:chOff x="5784803" y="2859086"/>
              <a:chExt cx="2385786" cy="116516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883594" y="3136323"/>
                <a:ext cx="1552686" cy="887929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784803" y="2859086"/>
                <a:ext cx="2385786" cy="562264"/>
                <a:chOff x="5512000" y="2793237"/>
                <a:chExt cx="2385786" cy="562264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5610791" y="3070236"/>
                  <a:ext cx="1581080" cy="285265"/>
                  <a:chOff x="3491613" y="2419048"/>
                  <a:chExt cx="1581080" cy="285265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491613" y="2419048"/>
                    <a:ext cx="79804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Variant 1</a:t>
                    </a:r>
                    <a:endParaRPr lang="en-US" sz="12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274653" y="2427314"/>
                    <a:ext cx="79804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Variant 2</a:t>
                    </a:r>
                    <a:endParaRPr lang="en-US" sz="1200" dirty="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5512000" y="2793237"/>
                  <a:ext cx="238578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Labeled Training Data</a:t>
                  </a:r>
                  <a:endParaRPr lang="en-US" sz="1200" dirty="0"/>
                </a:p>
              </p:txBody>
            </p:sp>
          </p:grpSp>
        </p:grpSp>
        <p:pic>
          <p:nvPicPr>
            <p:cNvPr id="22" name="Picture 21" descr="Mona_Lisa,_by_Leonardo_da_Vinci,_from_C2RMF_retouched_detail_grayscale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974" y="4361190"/>
              <a:ext cx="566799" cy="566799"/>
            </a:xfrm>
            <a:prstGeom prst="rect">
              <a:avLst/>
            </a:prstGeom>
          </p:spPr>
        </p:pic>
        <p:pic>
          <p:nvPicPr>
            <p:cNvPr id="23" name="Picture 22" descr="g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775" y="4361190"/>
              <a:ext cx="562775" cy="562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pic>
        <p:nvPicPr>
          <p:cNvPr id="5" name="Content Placeholder 4" descr="motivation_histo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9064"/>
            <a:ext cx="8229600" cy="4349699"/>
          </a:xfrm>
        </p:spPr>
      </p:pic>
    </p:spTree>
    <p:extLst>
      <p:ext uri="{BB962C8B-B14F-4D97-AF65-F5344CB8AC3E}">
        <p14:creationId xmlns:p14="http://schemas.microsoft.com/office/powerpoint/2010/main" val="30077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Architecture-Adaptive Tuning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3850"/>
            <a:ext cx="8229600" cy="259957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Given: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Set of </a:t>
            </a:r>
            <a:r>
              <a:rPr lang="en-US" sz="2000" b="1" dirty="0" smtClean="0">
                <a:solidFill>
                  <a:schemeClr val="tx2"/>
                </a:solidFill>
              </a:rPr>
              <a:t>source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architectures and a </a:t>
            </a:r>
            <a:r>
              <a:rPr lang="en-US" sz="2000" b="1" dirty="0" smtClean="0">
                <a:solidFill>
                  <a:srgbClr val="2F5897"/>
                </a:solidFill>
              </a:rPr>
              <a:t>target</a:t>
            </a:r>
            <a:r>
              <a:rPr lang="en-US" sz="2000" dirty="0" smtClean="0">
                <a:solidFill>
                  <a:srgbClr val="2F5897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architecture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Labeled </a:t>
            </a:r>
            <a:r>
              <a:rPr lang="en-US" sz="2000" dirty="0">
                <a:solidFill>
                  <a:schemeClr val="tx1"/>
                </a:solidFill>
              </a:rPr>
              <a:t>training data </a:t>
            </a:r>
            <a:r>
              <a:rPr lang="en-US" sz="2000" dirty="0" smtClean="0">
                <a:solidFill>
                  <a:schemeClr val="tx1"/>
                </a:solidFill>
              </a:rPr>
              <a:t>on </a:t>
            </a:r>
            <a:r>
              <a:rPr lang="en-US" sz="2000" dirty="0">
                <a:solidFill>
                  <a:schemeClr val="tx1"/>
                </a:solidFill>
              </a:rPr>
              <a:t>source architectures</a:t>
            </a:r>
          </a:p>
          <a:p>
            <a:pPr lvl="1"/>
            <a:r>
              <a:rPr lang="en-US" sz="2000" b="1" dirty="0" smtClean="0">
                <a:solidFill>
                  <a:srgbClr val="2F5897"/>
                </a:solidFill>
              </a:rPr>
              <a:t>Device features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characterizing both source and </a:t>
            </a:r>
            <a:r>
              <a:rPr lang="en-US" sz="2000" dirty="0" smtClean="0">
                <a:solidFill>
                  <a:schemeClr val="tx1"/>
                </a:solidFill>
              </a:rPr>
              <a:t>target</a:t>
            </a:r>
            <a:endParaRPr lang="en-US" sz="2000" dirty="0"/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tx2"/>
                </a:solidFill>
              </a:rPr>
              <a:t>Goal:</a:t>
            </a:r>
            <a:r>
              <a:rPr lang="en-US" b="1" dirty="0"/>
              <a:t> </a:t>
            </a:r>
            <a:r>
              <a:rPr lang="en-US" dirty="0">
                <a:solidFill>
                  <a:schemeClr val="tx1"/>
                </a:solidFill>
              </a:rPr>
              <a:t>Build </a:t>
            </a:r>
            <a:r>
              <a:rPr lang="en-US" dirty="0" smtClean="0">
                <a:solidFill>
                  <a:schemeClr val="tx1"/>
                </a:solidFill>
              </a:rPr>
              <a:t>a code </a:t>
            </a:r>
            <a:r>
              <a:rPr lang="en-US" dirty="0">
                <a:solidFill>
                  <a:schemeClr val="tx1"/>
                </a:solidFill>
              </a:rPr>
              <a:t>variant selection model on target </a:t>
            </a:r>
            <a:r>
              <a:rPr lang="en-US" dirty="0" smtClean="0">
                <a:solidFill>
                  <a:schemeClr val="tx1"/>
                </a:solidFill>
              </a:rPr>
              <a:t>architecture</a:t>
            </a:r>
          </a:p>
          <a:p>
            <a:pPr marL="0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Constraint</a:t>
            </a:r>
            <a:r>
              <a:rPr lang="en-US" b="1" dirty="0">
                <a:solidFill>
                  <a:schemeClr val="tx2"/>
                </a:solidFill>
              </a:rPr>
              <a:t>: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No training data collection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target </a:t>
            </a:r>
            <a:r>
              <a:rPr lang="en-US" dirty="0" smtClean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8926" y="4533026"/>
            <a:ext cx="2021355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????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8085" y="4533026"/>
            <a:ext cx="1566491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Target Model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12" name="Straight Arrow Connector 11"/>
          <p:cNvCxnSpPr>
            <a:stCxn id="10" idx="3"/>
            <a:endCxn id="11" idx="1"/>
          </p:cNvCxnSpPr>
          <p:nvPr/>
        </p:nvCxnSpPr>
        <p:spPr>
          <a:xfrm>
            <a:off x="6810281" y="4671526"/>
            <a:ext cx="357804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20639" y="4405083"/>
            <a:ext cx="3161077" cy="5343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41511" y="4290638"/>
            <a:ext cx="3121510" cy="5077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20639" y="4405083"/>
            <a:ext cx="14112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Training Data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1811" y="4405083"/>
            <a:ext cx="1411264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Device Features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5912" y="4017627"/>
            <a:ext cx="182593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 Architectures</a:t>
            </a:r>
            <a:endParaRPr lang="en-US" sz="1200" b="1" dirty="0"/>
          </a:p>
        </p:txBody>
      </p:sp>
      <p:cxnSp>
        <p:nvCxnSpPr>
          <p:cNvPr id="25" name="Straight Arrow Connector 24"/>
          <p:cNvCxnSpPr>
            <a:stCxn id="14" idx="3"/>
            <a:endCxn id="10" idx="1"/>
          </p:cNvCxnSpPr>
          <p:nvPr/>
        </p:nvCxnSpPr>
        <p:spPr>
          <a:xfrm flipV="1">
            <a:off x="4481716" y="4671526"/>
            <a:ext cx="307210" cy="73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235912" y="5214598"/>
            <a:ext cx="3121510" cy="50772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15040" y="5317173"/>
            <a:ext cx="7090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Input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4676" y="5317173"/>
            <a:ext cx="21028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Target Device Features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54304" y="5063083"/>
            <a:ext cx="890215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4304" y="4773044"/>
            <a:ext cx="130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Offline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4304" y="5083713"/>
            <a:ext cx="1307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Runtime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67755" y="5329042"/>
            <a:ext cx="176682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Tw Cen MT"/>
              </a:rPr>
              <a:t>Selected Variant</a:t>
            </a:r>
            <a:endParaRPr lang="en-US" sz="1200" dirty="0">
              <a:solidFill>
                <a:srgbClr val="000000"/>
              </a:solidFill>
              <a:cs typeface="Tw Cen MT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>
            <a:off x="6421429" y="5467542"/>
            <a:ext cx="546326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919128" y="5329042"/>
            <a:ext cx="1502301" cy="276999"/>
          </a:xfrm>
          <a:prstGeom prst="rect">
            <a:avLst/>
          </a:prstGeom>
          <a:solidFill>
            <a:srgbClr val="A0BAE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Tw Cen MT"/>
              </a:rPr>
              <a:t>Model Query</a:t>
            </a:r>
            <a:endParaRPr lang="en-US" sz="1200" dirty="0">
              <a:solidFill>
                <a:srgbClr val="000000"/>
              </a:solidFill>
              <a:cs typeface="Tw Cen MT"/>
            </a:endParaRPr>
          </a:p>
        </p:txBody>
      </p:sp>
      <p:cxnSp>
        <p:nvCxnSpPr>
          <p:cNvPr id="31" name="Straight Arrow Connector 30"/>
          <p:cNvCxnSpPr>
            <a:stCxn id="20" idx="3"/>
            <a:endCxn id="28" idx="1"/>
          </p:cNvCxnSpPr>
          <p:nvPr/>
        </p:nvCxnSpPr>
        <p:spPr>
          <a:xfrm flipV="1">
            <a:off x="4357422" y="5467542"/>
            <a:ext cx="561706" cy="91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19128" y="5782557"/>
            <a:ext cx="1502301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Target Model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33" name="Straight Arrow Connector 32"/>
          <p:cNvCxnSpPr>
            <a:stCxn id="28" idx="2"/>
            <a:endCxn id="32" idx="0"/>
          </p:cNvCxnSpPr>
          <p:nvPr/>
        </p:nvCxnSpPr>
        <p:spPr>
          <a:xfrm>
            <a:off x="5670279" y="5606041"/>
            <a:ext cx="0" cy="176516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non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81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0" grpId="0" animBg="1"/>
      <p:bldP spid="16" grpId="0" animBg="1"/>
      <p:bldP spid="19" grpId="0" animBg="1"/>
      <p:bldP spid="23" grpId="0"/>
      <p:bldP spid="24" grpId="0"/>
      <p:bldP spid="26" grpId="0" animBg="1"/>
      <p:bldP spid="28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Multi-Task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0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Learn </a:t>
            </a:r>
            <a:r>
              <a:rPr lang="en-US" dirty="0">
                <a:solidFill>
                  <a:schemeClr val="tx1"/>
                </a:solidFill>
              </a:rPr>
              <a:t>various tasks simultaneously to capture intrinsic relatedness </a:t>
            </a:r>
            <a:r>
              <a:rPr lang="en-US" dirty="0" smtClean="0">
                <a:solidFill>
                  <a:schemeClr val="tx1"/>
                </a:solidFill>
              </a:rPr>
              <a:t>among tasks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rgbClr val="2F5897"/>
                </a:solidFill>
              </a:rPr>
              <a:t>Approach:</a:t>
            </a:r>
            <a:r>
              <a:rPr lang="en-US" dirty="0" smtClean="0">
                <a:solidFill>
                  <a:schemeClr val="tx1"/>
                </a:solidFill>
              </a:rPr>
              <a:t> Treat each architecture as a task and perform </a:t>
            </a:r>
            <a:r>
              <a:rPr lang="en-US" b="1" dirty="0" smtClean="0">
                <a:solidFill>
                  <a:srgbClr val="2F5897"/>
                </a:solidFill>
              </a:rPr>
              <a:t>feature vector concatenation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36328" y="4427416"/>
            <a:ext cx="2882101" cy="112937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312971"/>
            <a:ext cx="2842533" cy="11217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927" y="4427416"/>
            <a:ext cx="25538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Training Data (T)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27" y="4917433"/>
            <a:ext cx="25538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Device Features (DF)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8" name="Straight Arrow Connector 7"/>
          <p:cNvCxnSpPr>
            <a:stCxn id="4" idx="3"/>
            <a:endCxn id="10" idx="1"/>
          </p:cNvCxnSpPr>
          <p:nvPr/>
        </p:nvCxnSpPr>
        <p:spPr>
          <a:xfrm>
            <a:off x="3418429" y="4992105"/>
            <a:ext cx="349331" cy="173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601" y="4033961"/>
            <a:ext cx="182593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latino Linotype"/>
                <a:cs typeface="Palatino Linotype"/>
              </a:rPr>
              <a:t>Source Architectures</a:t>
            </a:r>
            <a:endParaRPr lang="en-US" sz="1200" b="1" dirty="0">
              <a:latin typeface="Palatino Linotype"/>
              <a:cs typeface="Palatino Linotype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67760" y="4214491"/>
            <a:ext cx="2882101" cy="155557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0234" y="4324393"/>
            <a:ext cx="94188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SOURCE1</a:t>
            </a:r>
            <a:endParaRPr lang="en-US" sz="1600" baseline="-250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5883" y="4323896"/>
            <a:ext cx="1158441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DF</a:t>
            </a:r>
            <a:r>
              <a:rPr lang="en-US" sz="1600" baseline="-25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SOURCE1</a:t>
            </a:r>
            <a:endParaRPr lang="en-US" sz="1600" baseline="-250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908582" y="4323896"/>
            <a:ext cx="417301" cy="405443"/>
            <a:chOff x="3028221" y="3687658"/>
            <a:chExt cx="417301" cy="405443"/>
          </a:xfrm>
        </p:grpSpPr>
        <p:sp>
          <p:nvSpPr>
            <p:cNvPr id="14" name="Oval 13"/>
            <p:cNvSpPr/>
            <p:nvPr/>
          </p:nvSpPr>
          <p:spPr>
            <a:xfrm>
              <a:off x="3028221" y="3687658"/>
              <a:ext cx="417301" cy="4054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Palatino Linotype"/>
                <a:cs typeface="Palatino Linotype"/>
              </a:endParaRPr>
            </a:p>
          </p:txBody>
        </p:sp>
        <p:sp>
          <p:nvSpPr>
            <p:cNvPr id="15" name="Plus 14"/>
            <p:cNvSpPr/>
            <p:nvPr/>
          </p:nvSpPr>
          <p:spPr>
            <a:xfrm>
              <a:off x="3115243" y="3769370"/>
              <a:ext cx="253473" cy="243107"/>
            </a:xfrm>
            <a:prstGeom prst="mathPlus">
              <a:avLst>
                <a:gd name="adj1" fmla="val 5745"/>
              </a:avLst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/>
                <a:cs typeface="Palatino Linotype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3552" y="4801612"/>
            <a:ext cx="94856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</a:t>
            </a:r>
            <a:r>
              <a:rPr lang="en-US" sz="1600" baseline="-25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SOURCE2</a:t>
            </a:r>
            <a:endParaRPr lang="en-US" sz="1600" baseline="-250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25883" y="4802249"/>
            <a:ext cx="1151759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DF</a:t>
            </a:r>
            <a:r>
              <a:rPr lang="en-US" sz="1600" baseline="-250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SOURCE2</a:t>
            </a:r>
            <a:endParaRPr lang="en-US" sz="1600" baseline="-250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090" y="5188286"/>
            <a:ext cx="339363" cy="55399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 Black"/>
                <a:cs typeface="Arial Black"/>
              </a:rPr>
              <a:t>.</a:t>
            </a:r>
          </a:p>
          <a:p>
            <a:pPr algn="ctr"/>
            <a:r>
              <a:rPr lang="en-US" sz="1000" b="1" dirty="0" smtClean="0">
                <a:latin typeface="Arial Black"/>
                <a:cs typeface="Arial Black"/>
              </a:rPr>
              <a:t>.</a:t>
            </a:r>
          </a:p>
          <a:p>
            <a:pPr algn="ctr"/>
            <a:r>
              <a:rPr lang="en-US" sz="1000" b="1" dirty="0">
                <a:latin typeface="Arial Black"/>
                <a:cs typeface="Arial Black"/>
              </a:rPr>
              <a:t>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908582" y="4801115"/>
            <a:ext cx="417301" cy="405443"/>
            <a:chOff x="3028221" y="3687658"/>
            <a:chExt cx="417301" cy="405443"/>
          </a:xfrm>
        </p:grpSpPr>
        <p:sp>
          <p:nvSpPr>
            <p:cNvPr id="19" name="Oval 18"/>
            <p:cNvSpPr/>
            <p:nvPr/>
          </p:nvSpPr>
          <p:spPr>
            <a:xfrm>
              <a:off x="3028221" y="3687658"/>
              <a:ext cx="417301" cy="4054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  <a:latin typeface="Palatino Linotype"/>
                <a:cs typeface="Palatino Linotype"/>
              </a:endParaRPr>
            </a:p>
          </p:txBody>
        </p:sp>
        <p:sp>
          <p:nvSpPr>
            <p:cNvPr id="20" name="Plus 19"/>
            <p:cNvSpPr/>
            <p:nvPr/>
          </p:nvSpPr>
          <p:spPr>
            <a:xfrm>
              <a:off x="3115243" y="3769370"/>
              <a:ext cx="253473" cy="243107"/>
            </a:xfrm>
            <a:prstGeom prst="mathPlus">
              <a:avLst>
                <a:gd name="adj1" fmla="val 5745"/>
              </a:avLst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alatino Linotype"/>
                <a:cs typeface="Palatino Linotype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67760" y="3937492"/>
            <a:ext cx="182593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latino Linotype"/>
                <a:cs typeface="Palatino Linotype"/>
              </a:rPr>
              <a:t>Final Training Data</a:t>
            </a:r>
            <a:endParaRPr lang="en-US" sz="1200" b="1" dirty="0">
              <a:latin typeface="Palatino Linotype"/>
              <a:cs typeface="Palatino Linotyp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07208" y="4808703"/>
            <a:ext cx="156649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Target Model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27" name="Straight Arrow Connector 26"/>
          <p:cNvCxnSpPr>
            <a:stCxn id="10" idx="3"/>
            <a:endCxn id="26" idx="1"/>
          </p:cNvCxnSpPr>
          <p:nvPr/>
        </p:nvCxnSpPr>
        <p:spPr>
          <a:xfrm>
            <a:off x="6649861" y="4992278"/>
            <a:ext cx="557347" cy="1091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6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6076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Obtained via </a:t>
            </a:r>
            <a:r>
              <a:rPr lang="en-US" b="1" dirty="0" err="1" smtClean="0">
                <a:solidFill>
                  <a:schemeClr val="tx2"/>
                </a:solidFill>
              </a:rPr>
              <a:t>deviceQuery</a:t>
            </a:r>
            <a:r>
              <a:rPr lang="en-US" dirty="0" smtClean="0">
                <a:solidFill>
                  <a:schemeClr val="tx1"/>
                </a:solidFill>
              </a:rPr>
              <a:t>, published specifications (</a:t>
            </a:r>
            <a:r>
              <a:rPr lang="en-US" b="1" dirty="0" smtClean="0">
                <a:solidFill>
                  <a:srgbClr val="2F5897"/>
                </a:solidFill>
              </a:rPr>
              <a:t>static</a:t>
            </a:r>
            <a:r>
              <a:rPr lang="en-US" dirty="0" smtClean="0">
                <a:solidFill>
                  <a:schemeClr val="tx1"/>
                </a:solidFill>
              </a:rPr>
              <a:t>), or micro-benchmarks (</a:t>
            </a:r>
            <a:r>
              <a:rPr lang="en-US" b="1" dirty="0" smtClean="0">
                <a:solidFill>
                  <a:srgbClr val="2F5897"/>
                </a:solidFill>
              </a:rPr>
              <a:t>custom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4" name="Picture 3" descr="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63" y="2302816"/>
            <a:ext cx="6046475" cy="3914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6148" y="5706161"/>
            <a:ext cx="5570239" cy="410087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9380" y="3056837"/>
            <a:ext cx="1147007" cy="3059411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780" y="3048742"/>
            <a:ext cx="1240315" cy="204878"/>
          </a:xfrm>
          <a:prstGeom prst="rect">
            <a:avLst/>
          </a:prstGeom>
          <a:solidFill>
            <a:srgbClr val="0000FF">
              <a:alpha val="14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682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Profile Device Feature Selection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253062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Idea:</a:t>
            </a:r>
            <a:r>
              <a:rPr lang="en-US" dirty="0" smtClean="0">
                <a:solidFill>
                  <a:srgbClr val="000000"/>
                </a:solidFill>
              </a:rPr>
              <a:t> Use profiling data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Develop model for </a:t>
            </a:r>
            <a:r>
              <a:rPr lang="en-US" sz="1900" b="1" dirty="0" smtClean="0">
                <a:solidFill>
                  <a:schemeClr val="tx2"/>
                </a:solidFill>
              </a:rPr>
              <a:t>application proxies</a:t>
            </a:r>
            <a:r>
              <a:rPr lang="en-US" sz="1900" dirty="0" smtClean="0">
                <a:solidFill>
                  <a:srgbClr val="000000"/>
                </a:solidFill>
              </a:rPr>
              <a:t> on source</a:t>
            </a:r>
          </a:p>
          <a:p>
            <a:pPr lvl="1"/>
            <a:r>
              <a:rPr lang="en-US" sz="1900" dirty="0" smtClean="0">
                <a:solidFill>
                  <a:srgbClr val="000000"/>
                </a:solidFill>
              </a:rPr>
              <a:t>Relate proxy to computation to find relevant device features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2F5897"/>
                </a:solidFill>
              </a:rPr>
              <a:t>Application </a:t>
            </a:r>
            <a:r>
              <a:rPr lang="en-US" b="1" dirty="0">
                <a:solidFill>
                  <a:srgbClr val="2F5897"/>
                </a:solidFill>
              </a:rPr>
              <a:t>proxies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Each </a:t>
            </a:r>
            <a:r>
              <a:rPr lang="en-US" sz="1900" dirty="0" smtClean="0">
                <a:solidFill>
                  <a:srgbClr val="000000"/>
                </a:solidFill>
              </a:rPr>
              <a:t>of the 5 proxies </a:t>
            </a:r>
            <a:r>
              <a:rPr lang="en-US" sz="1900" dirty="0">
                <a:solidFill>
                  <a:srgbClr val="000000"/>
                </a:solidFill>
              </a:rPr>
              <a:t>is a small application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Stresses a separate set of hardware components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For intensity X, produce roughly X% instructions of particular kind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1290" y="4564189"/>
            <a:ext cx="4258698" cy="147732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// 6 loads and stores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,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// 4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/>
                <a:cs typeface="Consolas"/>
              </a:rPr>
              <a:t>floating-point instructions</a:t>
            </a:r>
          </a:p>
          <a:p>
            <a:r>
              <a:rPr lang="en-US" dirty="0">
                <a:latin typeface="Consolas"/>
                <a:cs typeface="Consolas"/>
              </a:rPr>
              <a:t>A[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] = A[i+1]*beta + alpha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A</a:t>
            </a:r>
            <a:r>
              <a:rPr lang="en-US" dirty="0">
                <a:latin typeface="Consolas"/>
                <a:cs typeface="Consolas"/>
              </a:rPr>
              <a:t>[i+1] = A[i+2]*beta + alpha</a:t>
            </a:r>
            <a:r>
              <a:rPr lang="en-US" dirty="0" smtClean="0">
                <a:latin typeface="Consolas"/>
                <a:cs typeface="Consolas"/>
              </a:rPr>
              <a:t>;</a:t>
            </a:r>
          </a:p>
          <a:p>
            <a:r>
              <a:rPr lang="en-US" dirty="0" smtClean="0">
                <a:latin typeface="Consolas"/>
                <a:cs typeface="Consolas"/>
              </a:rPr>
              <a:t>A</a:t>
            </a:r>
            <a:r>
              <a:rPr lang="en-US" dirty="0">
                <a:latin typeface="Consolas"/>
                <a:cs typeface="Consolas"/>
              </a:rPr>
              <a:t>[i+2] = A[i+3];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1290" y="4287190"/>
            <a:ext cx="145919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latino Linotype"/>
                <a:cs typeface="Palatino Linotype"/>
              </a:rPr>
              <a:t>SP-FLOP - 40%</a:t>
            </a:r>
            <a:endParaRPr lang="en-US" sz="1200" b="1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9167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Profile Device Feature Selection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942"/>
            <a:ext cx="8229600" cy="163808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For each proxy, build a model that maps from profiling metrics of the proxy to </a:t>
            </a:r>
            <a:r>
              <a:rPr lang="en-US" dirty="0" smtClean="0">
                <a:solidFill>
                  <a:srgbClr val="000000"/>
                </a:solidFill>
              </a:rPr>
              <a:t>intensity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 the models to predict relevant hardware components and associated device features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024" y="3478956"/>
            <a:ext cx="1820331" cy="197619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alatino Linotype"/>
              <a:cs typeface="Palatino Linotyp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750" y="3569662"/>
            <a:ext cx="15773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@ 20%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424" y="3199947"/>
            <a:ext cx="1825931" cy="27699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Palatino Linotype"/>
                <a:cs typeface="Palatino Linotype"/>
              </a:rPr>
              <a:t>Profiling Data</a:t>
            </a:r>
            <a:endParaRPr lang="en-US" sz="1200" b="1" dirty="0">
              <a:latin typeface="Palatino Linotype"/>
              <a:cs typeface="Palatino Linotyp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750" y="3931789"/>
            <a:ext cx="15773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@ 40%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750" y="4301660"/>
            <a:ext cx="15773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@ 60%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9750" y="4675657"/>
            <a:ext cx="15773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@ 80%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9750" y="5053590"/>
            <a:ext cx="1577333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@ 100%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345" y="5942373"/>
            <a:ext cx="199168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 Model</a:t>
            </a:r>
            <a:endParaRPr lang="en-US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14" name="Straight Arrow Connector 13"/>
          <p:cNvCxnSpPr>
            <a:stCxn id="5" idx="2"/>
            <a:endCxn id="13" idx="0"/>
          </p:cNvCxnSpPr>
          <p:nvPr/>
        </p:nvCxnSpPr>
        <p:spPr>
          <a:xfrm>
            <a:off x="1480190" y="5455146"/>
            <a:ext cx="0" cy="48722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60682" y="3512507"/>
            <a:ext cx="255385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Application Profiling Data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9030" y="4299731"/>
            <a:ext cx="10925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SP-FLOP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6518" y="4299731"/>
            <a:ext cx="10925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DP-FLOP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2671" y="4299731"/>
            <a:ext cx="90880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MEM-BW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63980" y="4297721"/>
            <a:ext cx="10925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ATOMIC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3338" y="4297721"/>
            <a:ext cx="10925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SHMEM-BW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85029" y="5062930"/>
            <a:ext cx="4634308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global_atomic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peak_gbps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mem_clock_rate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mem_bus_width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l2_cache_size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36" name="Straight Arrow Connector 35"/>
          <p:cNvCxnSpPr>
            <a:stCxn id="21" idx="2"/>
            <a:endCxn id="22" idx="0"/>
          </p:cNvCxnSpPr>
          <p:nvPr/>
        </p:nvCxnSpPr>
        <p:spPr>
          <a:xfrm flipH="1">
            <a:off x="3485314" y="3789506"/>
            <a:ext cx="2452296" cy="51022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  <a:endCxn id="23" idx="0"/>
          </p:cNvCxnSpPr>
          <p:nvPr/>
        </p:nvCxnSpPr>
        <p:spPr>
          <a:xfrm flipH="1">
            <a:off x="4682802" y="3789506"/>
            <a:ext cx="1254808" cy="51022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1" idx="2"/>
            <a:endCxn id="24" idx="0"/>
          </p:cNvCxnSpPr>
          <p:nvPr/>
        </p:nvCxnSpPr>
        <p:spPr>
          <a:xfrm flipH="1">
            <a:off x="5787074" y="3789506"/>
            <a:ext cx="150536" cy="51022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2"/>
            <a:endCxn id="25" idx="0"/>
          </p:cNvCxnSpPr>
          <p:nvPr/>
        </p:nvCxnSpPr>
        <p:spPr>
          <a:xfrm>
            <a:off x="5937610" y="3789506"/>
            <a:ext cx="972654" cy="50821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1" idx="2"/>
            <a:endCxn id="26" idx="0"/>
          </p:cNvCxnSpPr>
          <p:nvPr/>
        </p:nvCxnSpPr>
        <p:spPr>
          <a:xfrm>
            <a:off x="5937610" y="3789506"/>
            <a:ext cx="2182012" cy="508215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4" idx="2"/>
          </p:cNvCxnSpPr>
          <p:nvPr/>
        </p:nvCxnSpPr>
        <p:spPr>
          <a:xfrm>
            <a:off x="5787074" y="4576730"/>
            <a:ext cx="0" cy="47686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910264" y="4574720"/>
            <a:ext cx="0" cy="48821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32671" y="4301660"/>
            <a:ext cx="908805" cy="276999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MEM-BW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65721" y="4301660"/>
            <a:ext cx="1092568" cy="276999"/>
          </a:xfrm>
          <a:prstGeom prst="rect">
            <a:avLst/>
          </a:prstGeom>
          <a:solidFill>
            <a:srgbClr val="E68422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ATOMIC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5619" y="4149340"/>
            <a:ext cx="6216951" cy="5626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Consolas"/>
              <a:cs typeface="Consola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85144" y="3880575"/>
            <a:ext cx="238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Proxy Models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58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57" grpId="0" animBg="1"/>
      <p:bldP spid="58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405"/>
            <a:ext cx="8229600" cy="1118507"/>
          </a:xfrm>
        </p:spPr>
        <p:txBody>
          <a:bodyPr/>
          <a:lstStyle/>
          <a:p>
            <a:r>
              <a:rPr lang="en-US" sz="4400" dirty="0" smtClean="0"/>
              <a:t>Cross Validation Device Feature Selection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992"/>
            <a:ext cx="8229600" cy="186589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Perform multi-task learning on the source architectures alone to find the best device features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Relies </a:t>
            </a:r>
            <a:r>
              <a:rPr lang="en-US" dirty="0">
                <a:solidFill>
                  <a:schemeClr val="tx1"/>
                </a:solidFill>
              </a:rPr>
              <a:t>on assumption that good device features on </a:t>
            </a:r>
            <a:r>
              <a:rPr lang="en-US" dirty="0" smtClean="0">
                <a:solidFill>
                  <a:schemeClr val="tx1"/>
                </a:solidFill>
              </a:rPr>
              <a:t>sources </a:t>
            </a:r>
            <a:r>
              <a:rPr lang="en-US" dirty="0">
                <a:solidFill>
                  <a:schemeClr val="tx1"/>
                </a:solidFill>
              </a:rPr>
              <a:t>are good on target for same </a:t>
            </a:r>
            <a:r>
              <a:rPr lang="en-US" dirty="0" smtClean="0">
                <a:solidFill>
                  <a:schemeClr val="tx1"/>
                </a:solidFill>
              </a:rPr>
              <a:t>computation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6672" y="3824882"/>
            <a:ext cx="13538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 1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6672" y="4270746"/>
            <a:ext cx="13538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 2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6672" y="4715146"/>
            <a:ext cx="13538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 3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6672" y="5142473"/>
            <a:ext cx="13538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 4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672" y="5568815"/>
            <a:ext cx="135383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SOURCE 5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6672" y="6043622"/>
            <a:ext cx="1353838" cy="276999"/>
          </a:xfrm>
          <a:prstGeom prst="rect">
            <a:avLst/>
          </a:prstGeom>
          <a:solidFill>
            <a:srgbClr val="FF9966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5338" y="3824882"/>
            <a:ext cx="316382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global_atomic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peak_gbps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35338" y="4270746"/>
            <a:ext cx="316382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peak_gbps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35338" y="4712878"/>
            <a:ext cx="316382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mem_clock_rate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35338" y="5142473"/>
            <a:ext cx="316382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global_atomic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5338" y="5568815"/>
            <a:ext cx="316382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peak_gbps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mem_clock_rate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1989" y="4715146"/>
            <a:ext cx="204156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shared_atomic</a:t>
            </a:r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, </a:t>
            </a:r>
            <a:r>
              <a:rPr lang="en-US" sz="1200" dirty="0" err="1" smtClean="0">
                <a:solidFill>
                  <a:srgbClr val="000000"/>
                </a:solidFill>
                <a:latin typeface="Palatino Linotype"/>
                <a:cs typeface="Palatino Linotype"/>
              </a:rPr>
              <a:t>peak_gbps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cxnSp>
        <p:nvCxnSpPr>
          <p:cNvPr id="28" name="Straight Arrow Connector 27"/>
          <p:cNvCxnSpPr>
            <a:stCxn id="15" idx="3"/>
            <a:endCxn id="22" idx="1"/>
          </p:cNvCxnSpPr>
          <p:nvPr/>
        </p:nvCxnSpPr>
        <p:spPr>
          <a:xfrm>
            <a:off x="2310510" y="3963382"/>
            <a:ext cx="424828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23" idx="1"/>
          </p:cNvCxnSpPr>
          <p:nvPr/>
        </p:nvCxnSpPr>
        <p:spPr>
          <a:xfrm>
            <a:off x="2310510" y="4409246"/>
            <a:ext cx="424828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3"/>
            <a:endCxn id="24" idx="1"/>
          </p:cNvCxnSpPr>
          <p:nvPr/>
        </p:nvCxnSpPr>
        <p:spPr>
          <a:xfrm flipV="1">
            <a:off x="2310510" y="4851378"/>
            <a:ext cx="424828" cy="226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8" idx="3"/>
            <a:endCxn id="25" idx="1"/>
          </p:cNvCxnSpPr>
          <p:nvPr/>
        </p:nvCxnSpPr>
        <p:spPr>
          <a:xfrm>
            <a:off x="2310510" y="5280973"/>
            <a:ext cx="424828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9" idx="3"/>
            <a:endCxn id="26" idx="1"/>
          </p:cNvCxnSpPr>
          <p:nvPr/>
        </p:nvCxnSpPr>
        <p:spPr>
          <a:xfrm>
            <a:off x="2310510" y="5707315"/>
            <a:ext cx="424828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2" idx="3"/>
            <a:endCxn id="27" idx="1"/>
          </p:cNvCxnSpPr>
          <p:nvPr/>
        </p:nvCxnSpPr>
        <p:spPr>
          <a:xfrm>
            <a:off x="5899158" y="3963382"/>
            <a:ext cx="652831" cy="890264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3" idx="3"/>
            <a:endCxn id="27" idx="1"/>
          </p:cNvCxnSpPr>
          <p:nvPr/>
        </p:nvCxnSpPr>
        <p:spPr>
          <a:xfrm>
            <a:off x="5899158" y="4409246"/>
            <a:ext cx="652831" cy="44440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4" idx="3"/>
            <a:endCxn id="27" idx="1"/>
          </p:cNvCxnSpPr>
          <p:nvPr/>
        </p:nvCxnSpPr>
        <p:spPr>
          <a:xfrm>
            <a:off x="5899158" y="4851378"/>
            <a:ext cx="652831" cy="2268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5" idx="3"/>
            <a:endCxn id="27" idx="1"/>
          </p:cNvCxnSpPr>
          <p:nvPr/>
        </p:nvCxnSpPr>
        <p:spPr>
          <a:xfrm flipV="1">
            <a:off x="5899158" y="4853646"/>
            <a:ext cx="652831" cy="427327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27" idx="1"/>
          </p:cNvCxnSpPr>
          <p:nvPr/>
        </p:nvCxnSpPr>
        <p:spPr>
          <a:xfrm flipV="1">
            <a:off x="5899158" y="4853646"/>
            <a:ext cx="652831" cy="853669"/>
          </a:xfrm>
          <a:prstGeom prst="straightConnector1">
            <a:avLst/>
          </a:prstGeom>
          <a:ln w="12700" cmpd="sng">
            <a:solidFill>
              <a:schemeClr val="tx1"/>
            </a:solidFill>
            <a:headEnd type="none"/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956672" y="3825958"/>
            <a:ext cx="13538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TEMP 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56672" y="4273058"/>
            <a:ext cx="13538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TEMP 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56672" y="4712878"/>
            <a:ext cx="13538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TEMP 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56672" y="5142277"/>
            <a:ext cx="13538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TEMP 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56672" y="5573374"/>
            <a:ext cx="1353838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latin typeface="Palatino Linotype"/>
                <a:cs typeface="Palatino Linotype"/>
              </a:rPr>
              <a:t>TEMP TARGET</a:t>
            </a:r>
            <a:endParaRPr lang="en-US" sz="1200" dirty="0">
              <a:solidFill>
                <a:srgbClr val="000000"/>
              </a:solidFill>
              <a:latin typeface="Palatino Linotype"/>
              <a:cs typeface="Palatino Linotype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854601" y="3750977"/>
            <a:ext cx="1531171" cy="218248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70" grpId="0" animBg="1"/>
      <p:bldP spid="70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4054</TotalTime>
  <Words>839</Words>
  <Application>Microsoft Office PowerPoint</Application>
  <PresentationFormat>On-screen Show (4:3)</PresentationFormat>
  <Paragraphs>226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Consolas</vt:lpstr>
      <vt:lpstr>Courier New</vt:lpstr>
      <vt:lpstr>Palatino Linotype</vt:lpstr>
      <vt:lpstr>Times New Roman</vt:lpstr>
      <vt:lpstr>Tw Cen MT</vt:lpstr>
      <vt:lpstr>Executive</vt:lpstr>
      <vt:lpstr>ARCHITECTURE-ADAPTIVE CODE VARIANT TUNING</vt:lpstr>
      <vt:lpstr>Introduction</vt:lpstr>
      <vt:lpstr>Motivation</vt:lpstr>
      <vt:lpstr>Architecture-Adaptive Tuning</vt:lpstr>
      <vt:lpstr>Multi-Task Learning</vt:lpstr>
      <vt:lpstr>Device Features</vt:lpstr>
      <vt:lpstr>Profile Device Feature Selection</vt:lpstr>
      <vt:lpstr>Profile Device Feature Selection</vt:lpstr>
      <vt:lpstr>Cross Validation Device Feature Selection</vt:lpstr>
      <vt:lpstr>Methodology</vt:lpstr>
      <vt:lpstr>Benchmarks</vt:lpstr>
      <vt:lpstr>Architecture Sensitivity</vt:lpstr>
      <vt:lpstr>Prediction Performance</vt:lpstr>
      <vt:lpstr>Restricted Source Architectures</vt:lpstr>
      <vt:lpstr>Device Feature Selection Overhead</vt:lpstr>
      <vt:lpstr>Related Work</vt:lpstr>
      <vt:lpstr>Conclusions &amp; Future Work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MULTI-OBJECTIVE AUTOTUNING A MINI-SURVEY</dc:title>
  <dc:creator>Saurav</dc:creator>
  <cp:lastModifiedBy>saurav</cp:lastModifiedBy>
  <cp:revision>689</cp:revision>
  <dcterms:created xsi:type="dcterms:W3CDTF">2015-10-20T22:16:17Z</dcterms:created>
  <dcterms:modified xsi:type="dcterms:W3CDTF">2016-04-12T01:00:17Z</dcterms:modified>
</cp:coreProperties>
</file>